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4" r:id="rId3"/>
    <p:sldId id="267" r:id="rId4"/>
    <p:sldId id="265" r:id="rId5"/>
    <p:sldId id="266" r:id="rId6"/>
    <p:sldId id="268" r:id="rId7"/>
    <p:sldId id="270" r:id="rId8"/>
    <p:sldId id="286" r:id="rId9"/>
    <p:sldId id="272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84" r:id="rId19"/>
    <p:sldId id="287" r:id="rId20"/>
    <p:sldId id="285" r:id="rId21"/>
    <p:sldId id="279" r:id="rId22"/>
    <p:sldId id="282" r:id="rId23"/>
    <p:sldId id="281" r:id="rId24"/>
    <p:sldId id="289" r:id="rId25"/>
    <p:sldId id="283" r:id="rId26"/>
    <p:sldId id="288" r:id="rId27"/>
    <p:sldId id="269" r:id="rId28"/>
    <p:sldId id="293" r:id="rId29"/>
    <p:sldId id="294" r:id="rId30"/>
    <p:sldId id="295" r:id="rId31"/>
    <p:sldId id="290" r:id="rId32"/>
    <p:sldId id="291" r:id="rId33"/>
    <p:sldId id="260" r:id="rId34"/>
    <p:sldId id="292" r:id="rId35"/>
    <p:sldId id="261" r:id="rId36"/>
    <p:sldId id="262" r:id="rId37"/>
    <p:sldId id="263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9" autoAdjust="0"/>
  </p:normalViewPr>
  <p:slideViewPr>
    <p:cSldViewPr>
      <p:cViewPr>
        <p:scale>
          <a:sx n="60" d="100"/>
          <a:sy n="60" d="100"/>
        </p:scale>
        <p:origin x="-157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DA17D-F08A-44F3-8088-E3099EFBADE1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D8606-B6F5-4A4B-B006-062C4F2191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42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*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 as kidney function deteriorates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Kidney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dysfunction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categorized according to the estimated glomerular filtration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(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eGFR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8606-B6F5-4A4B-B006-062C4F21910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649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*</a:t>
            </a:r>
            <a:r>
              <a:rPr lang="tr-TR" dirty="0" err="1" smtClean="0"/>
              <a:t>higher</a:t>
            </a:r>
            <a:r>
              <a:rPr lang="tr-TR" dirty="0" smtClean="0"/>
              <a:t> </a:t>
            </a:r>
            <a:r>
              <a:rPr lang="tr-TR" dirty="0" err="1" smtClean="0"/>
              <a:t>mortality</a:t>
            </a:r>
            <a:r>
              <a:rPr lang="tr-TR" dirty="0" smtClean="0"/>
              <a:t> in DM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8606-B6F5-4A4B-B006-062C4F21910C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38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*CİN de kullanımı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8606-B6F5-4A4B-B006-062C4F21910C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002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*</a:t>
            </a:r>
            <a:r>
              <a:rPr lang="tr-TR" dirty="0" err="1" smtClean="0"/>
              <a:t>compared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high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osmolar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fuids</a:t>
            </a:r>
            <a:r>
              <a:rPr lang="tr-TR" baseline="0" dirty="0" smtClean="0"/>
              <a:t>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8606-B6F5-4A4B-B006-062C4F21910C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527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8606-B6F5-4A4B-B006-062C4F21910C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976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*</a:t>
            </a:r>
            <a:r>
              <a:rPr lang="tr-TR" dirty="0" err="1" smtClean="0"/>
              <a:t>hidrasyonla</a:t>
            </a:r>
            <a:r>
              <a:rPr lang="tr-TR" dirty="0" smtClean="0"/>
              <a:t> aynı </a:t>
            </a:r>
            <a:r>
              <a:rPr lang="tr-TR" dirty="0" err="1" smtClean="0"/>
              <a:t>cıkmıstır</a:t>
            </a:r>
            <a:r>
              <a:rPr lang="tr-TR" dirty="0" smtClean="0"/>
              <a:t> </a:t>
            </a:r>
            <a:r>
              <a:rPr lang="tr-TR" dirty="0" err="1" smtClean="0"/>
              <a:t>sonuclar</a:t>
            </a:r>
            <a:endParaRPr lang="tr-TR" dirty="0" smtClean="0"/>
          </a:p>
          <a:p>
            <a:r>
              <a:rPr lang="tr-TR" dirty="0" smtClean="0"/>
              <a:t>*</a:t>
            </a:r>
            <a:r>
              <a:rPr lang="tr-TR" dirty="0" err="1" smtClean="0"/>
              <a:t>simvastatin</a:t>
            </a:r>
            <a:r>
              <a:rPr lang="tr-TR" dirty="0" smtClean="0"/>
              <a:t> ve </a:t>
            </a:r>
            <a:r>
              <a:rPr lang="tr-TR" dirty="0" err="1" smtClean="0"/>
              <a:t>rosuvastatin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8606-B6F5-4A4B-B006-062C4F21910C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976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Sadeg</a:t>
            </a:r>
            <a:r>
              <a:rPr lang="tr-TR" dirty="0" smtClean="0"/>
              <a:t> ve ark. 125 RCT </a:t>
            </a:r>
            <a:r>
              <a:rPr lang="tr-TR" dirty="0" err="1" smtClean="0"/>
              <a:t>metaanalizinde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8606-B6F5-4A4B-B006-062C4F21910C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012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*California</a:t>
            </a:r>
            <a:r>
              <a:rPr lang="tr-TR" baseline="0" dirty="0" smtClean="0"/>
              <a:t> 1 </a:t>
            </a:r>
            <a:r>
              <a:rPr lang="tr-TR" baseline="0" dirty="0" err="1" smtClean="0"/>
              <a:t>mln</a:t>
            </a:r>
            <a:r>
              <a:rPr lang="tr-TR" baseline="0" dirty="0" smtClean="0"/>
              <a:t> hasta </a:t>
            </a:r>
            <a:r>
              <a:rPr lang="tr-TR" baseline="0" dirty="0" err="1" smtClean="0"/>
              <a:t>kohortunda</a:t>
            </a:r>
            <a:r>
              <a:rPr lang="tr-TR" baseline="0" dirty="0" smtClean="0"/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eGFR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of death and cardiovascular events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**Kronik Böbrek Hastalığı sürecinde 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Kardiyovasküler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Hastalık Riskindeki Değişiklikler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8606-B6F5-4A4B-B006-062C4F21910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31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*</a:t>
            </a:r>
            <a:r>
              <a:rPr lang="tr-TR" dirty="0" err="1" smtClean="0"/>
              <a:t>kontras</a:t>
            </a:r>
            <a:r>
              <a:rPr lang="tr-TR" dirty="0" smtClean="0"/>
              <a:t> maddenin böbreklere </a:t>
            </a:r>
            <a:r>
              <a:rPr lang="tr-TR" dirty="0" err="1" smtClean="0"/>
              <a:t>indirek</a:t>
            </a:r>
            <a:r>
              <a:rPr lang="tr-TR" dirty="0" smtClean="0"/>
              <a:t>(</a:t>
            </a:r>
            <a:r>
              <a:rPr lang="tr-TR" dirty="0" err="1" smtClean="0"/>
              <a:t>hemodinamik</a:t>
            </a:r>
            <a:r>
              <a:rPr lang="tr-TR" baseline="0" dirty="0" smtClean="0"/>
              <a:t> yüklenmeler) </a:t>
            </a:r>
            <a:r>
              <a:rPr lang="tr-TR" dirty="0" smtClean="0"/>
              <a:t> ve direk etkileri var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8606-B6F5-4A4B-B006-062C4F21910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931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*Hastaya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baglı</a:t>
            </a:r>
            <a:r>
              <a:rPr lang="tr-TR" baseline="0" dirty="0" smtClean="0"/>
              <a:t> risk </a:t>
            </a:r>
            <a:r>
              <a:rPr lang="tr-TR" baseline="0" dirty="0" err="1" smtClean="0"/>
              <a:t>faktorleri</a:t>
            </a:r>
            <a:endParaRPr lang="tr-TR" baseline="0" dirty="0" smtClean="0"/>
          </a:p>
          <a:p>
            <a:r>
              <a:rPr lang="tr-TR" baseline="0" dirty="0" smtClean="0"/>
              <a:t>**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 of CIN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significantly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8606-B6F5-4A4B-B006-062C4F21910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85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KONTASTLA</a:t>
            </a:r>
            <a:r>
              <a:rPr lang="tr-TR" baseline="0" dirty="0" smtClean="0"/>
              <a:t> İNDUKLENMİŞ AKUT BÖBREK HASARI </a:t>
            </a:r>
          </a:p>
          <a:p>
            <a:r>
              <a:rPr lang="tr-TR" baseline="0" dirty="0" smtClean="0"/>
              <a:t>8 bileşen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8606-B6F5-4A4B-B006-062C4F21910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74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**Bari2d,courage,fame2</a:t>
            </a:r>
          </a:p>
          <a:p>
            <a:r>
              <a:rPr lang="tr-TR" dirty="0" smtClean="0"/>
              <a:t>*özellikle NSTEMİLER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8606-B6F5-4A4B-B006-062C4F21910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7304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*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adaptation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mandatory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kidney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antithrombotic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preferred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choice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antithrombotic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carefully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CKD, as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bleeding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8606-B6F5-4A4B-B006-062C4F21910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2243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*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risk–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revascularization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-risk NSTE-ACS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uncertain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trade-off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optimal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subgroup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Ptients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moderate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8606-B6F5-4A4B-B006-062C4F21910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342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*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meta-analysis of nonrandomized studies of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with CKD, revascularization, compared with medical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 alone, might have similar short-term mortality but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long-term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terme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grafik CKD evreleri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arttıkca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risk artışı Geniş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Canada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kohortu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8606-B6F5-4A4B-B006-062C4F21910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68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55776" y="4948239"/>
            <a:ext cx="6400800" cy="56899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Kırıkkale Yüksek İhtisas Hastanesi Kardiyoloji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17232"/>
            <a:ext cx="309562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6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KBH ve </a:t>
            </a:r>
            <a:r>
              <a:rPr lang="tr-TR" dirty="0" err="1" smtClean="0"/>
              <a:t>Revaskülarizasyon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AKS'li</a:t>
            </a:r>
            <a:r>
              <a:rPr lang="tr-TR" dirty="0" smtClean="0"/>
              <a:t> </a:t>
            </a:r>
            <a:r>
              <a:rPr lang="tr-TR" dirty="0"/>
              <a:t>KBH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 err="1"/>
              <a:t>revaskülarizasyon</a:t>
            </a:r>
            <a:r>
              <a:rPr lang="tr-TR" dirty="0"/>
              <a:t> net bir iyileşme ile </a:t>
            </a:r>
            <a:r>
              <a:rPr lang="tr-TR" dirty="0" smtClean="0"/>
              <a:t>ilişkilidir sonuçlarda</a:t>
            </a:r>
            <a:endParaRPr lang="tr-TR" dirty="0" smtClean="0"/>
          </a:p>
          <a:p>
            <a:r>
              <a:rPr lang="tr-TR" dirty="0" err="1"/>
              <a:t>M</a:t>
            </a:r>
            <a:r>
              <a:rPr lang="tr-TR" dirty="0" err="1" smtClean="0"/>
              <a:t>ild</a:t>
            </a:r>
            <a:r>
              <a:rPr lang="tr-TR" dirty="0" smtClean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moderate</a:t>
            </a:r>
            <a:r>
              <a:rPr lang="tr-TR" dirty="0"/>
              <a:t> </a:t>
            </a:r>
            <a:r>
              <a:rPr lang="tr-TR" dirty="0" err="1" smtClean="0"/>
              <a:t>KBH’da</a:t>
            </a:r>
            <a:r>
              <a:rPr lang="tr-TR" dirty="0" smtClean="0"/>
              <a:t> AKS hastalarında PCİ ve CABG çalışmaları olumlu sonuçlar belirtilmiş</a:t>
            </a:r>
          </a:p>
          <a:p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SWEDEHEART</a:t>
            </a:r>
            <a:r>
              <a:rPr lang="tr-TR" dirty="0" err="1" smtClean="0">
                <a:sym typeface="Wingdings" pitchFamily="2" charset="2"/>
              </a:rPr>
              <a:t>invazif</a:t>
            </a:r>
            <a:r>
              <a:rPr lang="tr-TR" dirty="0" smtClean="0">
                <a:sym typeface="Wingdings" pitchFamily="2" charset="2"/>
              </a:rPr>
              <a:t> strateji 1 yıllık </a:t>
            </a:r>
            <a:r>
              <a:rPr lang="tr-TR" dirty="0" err="1" smtClean="0">
                <a:sym typeface="Wingdings" pitchFamily="2" charset="2"/>
              </a:rPr>
              <a:t>mortaliteyi</a:t>
            </a:r>
            <a:r>
              <a:rPr lang="tr-TR" dirty="0" smtClean="0">
                <a:sym typeface="Wingdings" pitchFamily="2" charset="2"/>
              </a:rPr>
              <a:t> düşürdü </a:t>
            </a:r>
          </a:p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AHA</a:t>
            </a:r>
            <a:r>
              <a:rPr lang="tr-TR" dirty="0" smtClean="0">
                <a:sym typeface="Wingdings" pitchFamily="2" charset="2"/>
              </a:rPr>
              <a:t> evre 2-3 (2b) </a:t>
            </a:r>
            <a:r>
              <a:rPr lang="tr-TR" dirty="0" err="1" smtClean="0">
                <a:sym typeface="Wingdings" pitchFamily="2" charset="2"/>
              </a:rPr>
              <a:t>endikasyonuyla</a:t>
            </a:r>
            <a:r>
              <a:rPr lang="tr-TR" dirty="0" smtClean="0">
                <a:sym typeface="Wingdings" pitchFamily="2" charset="2"/>
              </a:rPr>
              <a:t> NSTEM i </a:t>
            </a:r>
            <a:r>
              <a:rPr lang="tr-TR" dirty="0" err="1" smtClean="0">
                <a:sym typeface="Wingdings" pitchFamily="2" charset="2"/>
              </a:rPr>
              <a:t>invazif</a:t>
            </a:r>
            <a:r>
              <a:rPr lang="tr-TR" dirty="0" smtClean="0">
                <a:sym typeface="Wingdings" pitchFamily="2" charset="2"/>
              </a:rPr>
              <a:t> strateji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Canadian Journal of Cardiology 35 (2019) 1002e1014</a:t>
            </a:r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72" y="0"/>
            <a:ext cx="189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1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KBH ve </a:t>
            </a:r>
            <a:r>
              <a:rPr lang="tr-TR" dirty="0" err="1" smtClean="0"/>
              <a:t>Revaskülarizasyon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KBH</a:t>
            </a:r>
            <a:r>
              <a:rPr lang="tr-TR" dirty="0"/>
              <a:t>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diyabet, çoklu damar hastalığı , LMCA lezyonu ,ve koroner kalsifikasyon</a:t>
            </a:r>
          </a:p>
          <a:p>
            <a:r>
              <a:rPr lang="tr-TR" dirty="0" err="1"/>
              <a:t>KBH'nin</a:t>
            </a:r>
            <a:r>
              <a:rPr lang="tr-TR" dirty="0"/>
              <a:t> PKG ile ilişkili hastane içi </a:t>
            </a:r>
            <a:r>
              <a:rPr lang="tr-TR" dirty="0" err="1"/>
              <a:t>mortalite</a:t>
            </a:r>
            <a:r>
              <a:rPr lang="tr-TR" dirty="0"/>
              <a:t> riskini arttırdığı </a:t>
            </a:r>
            <a:r>
              <a:rPr lang="tr-TR" dirty="0" smtClean="0"/>
              <a:t>gösterildi</a:t>
            </a:r>
          </a:p>
          <a:p>
            <a:r>
              <a:rPr lang="en-US" dirty="0" err="1"/>
              <a:t>Birinci</a:t>
            </a:r>
            <a:r>
              <a:rPr lang="en-US" dirty="0"/>
              <a:t> </a:t>
            </a:r>
            <a:r>
              <a:rPr lang="en-US" dirty="0" err="1"/>
              <a:t>nesil</a:t>
            </a:r>
            <a:r>
              <a:rPr lang="en-US" dirty="0"/>
              <a:t> </a:t>
            </a:r>
            <a:r>
              <a:rPr lang="tr-TR" dirty="0" smtClean="0"/>
              <a:t>ve BMS </a:t>
            </a:r>
            <a:r>
              <a:rPr lang="en-US" dirty="0" smtClean="0"/>
              <a:t>DES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karşılaştırıldığında</a:t>
            </a:r>
            <a:r>
              <a:rPr lang="en-US" dirty="0"/>
              <a:t>,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nesil</a:t>
            </a:r>
            <a:r>
              <a:rPr lang="en-US" dirty="0"/>
              <a:t> DES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tr-TR" dirty="0" smtClean="0"/>
              <a:t>R</a:t>
            </a:r>
            <a:r>
              <a:rPr lang="en-US" dirty="0" smtClean="0"/>
              <a:t>RR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ilişkilendirildi</a:t>
            </a:r>
            <a:r>
              <a:rPr lang="en-US" dirty="0"/>
              <a:t>: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nedenlere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ölümde</a:t>
            </a:r>
            <a:r>
              <a:rPr lang="en-US" dirty="0"/>
              <a:t> %18 </a:t>
            </a:r>
            <a:r>
              <a:rPr lang="en-US" dirty="0" err="1"/>
              <a:t>azalma</a:t>
            </a:r>
            <a:r>
              <a:rPr lang="en-US" dirty="0"/>
              <a:t>, stent </a:t>
            </a:r>
            <a:r>
              <a:rPr lang="en-US" dirty="0" err="1"/>
              <a:t>trombozunda</a:t>
            </a:r>
            <a:r>
              <a:rPr lang="en-US" dirty="0"/>
              <a:t> %39 </a:t>
            </a:r>
            <a:r>
              <a:rPr lang="en-US" dirty="0" err="1"/>
              <a:t>azalma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TVR/</a:t>
            </a:r>
            <a:r>
              <a:rPr lang="en-US" dirty="0" err="1"/>
              <a:t>TLR'de</a:t>
            </a:r>
            <a:r>
              <a:rPr lang="en-US" dirty="0"/>
              <a:t> %27 </a:t>
            </a:r>
            <a:r>
              <a:rPr lang="en-US" dirty="0" err="1"/>
              <a:t>azalma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79512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Canadian Journal of Cardiology 35 (2019) 1002e1014</a:t>
            </a:r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9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KBH ve </a:t>
            </a:r>
            <a:r>
              <a:rPr lang="tr-TR" dirty="0" err="1" smtClean="0"/>
              <a:t>Revaskülarizasyon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Kanama:</a:t>
            </a:r>
          </a:p>
          <a:p>
            <a:r>
              <a:rPr lang="tr-TR" dirty="0"/>
              <a:t>-giriş yeri ve erişim dışı bölgeyle ilişkili kanama riskindeki artışa muhtemelen </a:t>
            </a:r>
            <a:r>
              <a:rPr lang="tr-TR" dirty="0" err="1"/>
              <a:t>antitrombotik</a:t>
            </a:r>
            <a:r>
              <a:rPr lang="tr-TR" dirty="0"/>
              <a:t> ajanların azalan </a:t>
            </a:r>
            <a:r>
              <a:rPr lang="tr-TR" dirty="0" err="1"/>
              <a:t>klirensi</a:t>
            </a:r>
            <a:r>
              <a:rPr lang="tr-TR" dirty="0"/>
              <a:t>, uygun olmayan </a:t>
            </a:r>
            <a:r>
              <a:rPr lang="tr-TR" dirty="0" err="1"/>
              <a:t>renal</a:t>
            </a:r>
            <a:r>
              <a:rPr lang="tr-TR" dirty="0"/>
              <a:t> doz ayarlaması, daha yüksek PAH </a:t>
            </a:r>
            <a:r>
              <a:rPr lang="tr-TR" dirty="0" err="1"/>
              <a:t>prevalansı</a:t>
            </a:r>
            <a:r>
              <a:rPr lang="tr-TR" dirty="0"/>
              <a:t>, daha sık </a:t>
            </a:r>
            <a:r>
              <a:rPr lang="tr-TR" dirty="0" err="1"/>
              <a:t>femoral</a:t>
            </a:r>
            <a:r>
              <a:rPr lang="tr-TR" dirty="0"/>
              <a:t> arter girişi, azalmış </a:t>
            </a:r>
            <a:r>
              <a:rPr lang="tr-TR" dirty="0" err="1"/>
              <a:t>arteriyel</a:t>
            </a:r>
            <a:r>
              <a:rPr lang="tr-TR" dirty="0"/>
              <a:t> uyum ve artan </a:t>
            </a:r>
            <a:r>
              <a:rPr lang="tr-TR" dirty="0" err="1"/>
              <a:t>vasküler</a:t>
            </a:r>
            <a:r>
              <a:rPr lang="tr-TR" dirty="0"/>
              <a:t> kalsifikasyon aracılık </a:t>
            </a:r>
            <a:r>
              <a:rPr lang="tr-TR" dirty="0" smtClean="0"/>
              <a:t>etmiştir</a:t>
            </a:r>
            <a:endParaRPr lang="tr-TR" dirty="0" smtClean="0"/>
          </a:p>
          <a:p>
            <a:r>
              <a:rPr lang="tr-TR" dirty="0" smtClean="0"/>
              <a:t>KBH </a:t>
            </a:r>
            <a:r>
              <a:rPr lang="tr-TR" dirty="0"/>
              <a:t>olan hastalar, herhangi bir </a:t>
            </a:r>
            <a:r>
              <a:rPr lang="tr-TR" dirty="0" err="1"/>
              <a:t>kontrendikasyon</a:t>
            </a:r>
            <a:r>
              <a:rPr lang="tr-TR" dirty="0"/>
              <a:t> yoksa diğer hastalarla aynı birinci basamak tedaviyi </a:t>
            </a:r>
            <a:r>
              <a:rPr lang="tr-TR" dirty="0" smtClean="0"/>
              <a:t>almalıdır*</a:t>
            </a:r>
          </a:p>
          <a:p>
            <a:r>
              <a:rPr lang="tr-TR" dirty="0" smtClean="0"/>
              <a:t>Çoğu </a:t>
            </a:r>
            <a:r>
              <a:rPr lang="tr-TR" dirty="0" err="1"/>
              <a:t>antikoagülanın</a:t>
            </a:r>
            <a:r>
              <a:rPr lang="tr-TR" dirty="0"/>
              <a:t> böbrek yetmezliği olan hastalarda doz ayarlaması gerekir, bu oral </a:t>
            </a:r>
            <a:r>
              <a:rPr lang="tr-TR" dirty="0" err="1"/>
              <a:t>antiplatelet</a:t>
            </a:r>
            <a:r>
              <a:rPr lang="tr-TR" dirty="0"/>
              <a:t> ajanlar için geçerli değildir.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" y="0"/>
            <a:ext cx="189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7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3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80648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4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Femoral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arter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erişimi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karşılaştırıldığında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transradial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erişim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(TRA)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kanama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vasküler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komplikasyonlarda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önemli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azalmalar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ilişkilidir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STEMI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hastalarında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TRA'nın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kanıtlanmış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mortalite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yararı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Hillis</a:t>
            </a:r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 ark. </a:t>
            </a:r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KBH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hastaların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tek merkezli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çalışması CABG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GFR'deki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her 10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dak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artış için,30 günlük hayatta kalma olasılığı %32 arttı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ve ortalama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2,3 yıllık takipte hayatta kalma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olasılığı %20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arttı</a:t>
            </a:r>
          </a:p>
          <a:p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SYNTAX çalışmasının </a:t>
            </a:r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alt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grup analizinde, evre 3 KBH veya daha yüksek olan hastalarda, normal böbrek fonksiyonuna sahip hastalarla karşılaştırıldığında, 5 yıllık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mortalite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önemli ölçüde daha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kötüydü</a:t>
            </a:r>
          </a:p>
          <a:p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SYNTAX çalışmasına kayıtlı KBH hastalarında, PKG ile karşılaştırıldığında CABG, anlamlı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bir tekrar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revaskülarizasyonda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azalma, ancak 5 yılda tüm nedenlere bağlı ölümde önemsiz bir azalma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KBH ve </a:t>
            </a:r>
            <a:r>
              <a:rPr lang="tr-TR" dirty="0" err="1" smtClean="0"/>
              <a:t>Revaskülarizasyon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4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64488" cy="50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80728"/>
            <a:ext cx="8208912" cy="438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4533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Canadian Journal of Cardiology 35 (2019) 1002e1014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131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KBH ve </a:t>
            </a:r>
            <a:r>
              <a:rPr lang="tr-TR" dirty="0" err="1" smtClean="0"/>
              <a:t>Revaskülarizasyon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Çok sayıda </a:t>
            </a:r>
            <a:r>
              <a:rPr lang="tr-TR" dirty="0" err="1"/>
              <a:t>randomize</a:t>
            </a:r>
            <a:r>
              <a:rPr lang="tr-TR" dirty="0"/>
              <a:t> çalışmaya dayalı olarak, STEMI ile başvuran hastalarda hızlı koroner anjiyografi ve </a:t>
            </a:r>
            <a:r>
              <a:rPr lang="tr-TR" dirty="0" err="1"/>
              <a:t>revaskülarizasyon</a:t>
            </a:r>
            <a:r>
              <a:rPr lang="tr-TR" dirty="0"/>
              <a:t> </a:t>
            </a:r>
            <a:r>
              <a:rPr lang="tr-TR" dirty="0" smtClean="0"/>
              <a:t>önerilmiştir</a:t>
            </a:r>
          </a:p>
          <a:p>
            <a:r>
              <a:rPr lang="tr-TR" dirty="0"/>
              <a:t>STEMI ve KBH hastalarında </a:t>
            </a:r>
            <a:r>
              <a:rPr lang="tr-TR" dirty="0" err="1"/>
              <a:t>revaskülarizasyonun</a:t>
            </a:r>
            <a:r>
              <a:rPr lang="tr-TR" dirty="0"/>
              <a:t> </a:t>
            </a:r>
            <a:r>
              <a:rPr lang="tr-TR" dirty="0" err="1"/>
              <a:t>mortalite</a:t>
            </a:r>
            <a:r>
              <a:rPr lang="tr-TR" dirty="0"/>
              <a:t> yararı, işlemden önce, işlem sırasında ve sonrasında ABH riskini azaltmak için yeterli önlemler alındığında olumsuz sonuç riskinden daha </a:t>
            </a:r>
            <a:r>
              <a:rPr lang="tr-TR" dirty="0" smtClean="0"/>
              <a:t>fazladır</a:t>
            </a:r>
          </a:p>
          <a:p>
            <a:r>
              <a:rPr lang="tr-TR" dirty="0"/>
              <a:t>NSTE-</a:t>
            </a:r>
            <a:r>
              <a:rPr lang="tr-TR" dirty="0" err="1"/>
              <a:t>AKS'li</a:t>
            </a:r>
            <a:r>
              <a:rPr lang="tr-TR" dirty="0"/>
              <a:t> yüksek riskli hastalarda erken </a:t>
            </a:r>
            <a:r>
              <a:rPr lang="tr-TR" dirty="0" err="1"/>
              <a:t>invaziv</a:t>
            </a:r>
            <a:r>
              <a:rPr lang="tr-TR" dirty="0"/>
              <a:t> stratejinin, </a:t>
            </a:r>
            <a:r>
              <a:rPr lang="tr-TR" dirty="0" err="1"/>
              <a:t>invaziv</a:t>
            </a:r>
            <a:r>
              <a:rPr lang="tr-TR" dirty="0"/>
              <a:t> olmayan bir yaklaşıma kıyasla önemli risk azaltma ile ilişkili olduğu gösterilmiştir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5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8640"/>
            <a:ext cx="864096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1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80727"/>
            <a:ext cx="8208911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53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CABG, </a:t>
            </a:r>
            <a:r>
              <a:rPr lang="en-US" dirty="0" smtClean="0"/>
              <a:t> 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tedaviye</a:t>
            </a:r>
            <a:r>
              <a:rPr lang="en-US" dirty="0"/>
              <a:t> </a:t>
            </a:r>
            <a:r>
              <a:rPr lang="en-US" dirty="0" err="1"/>
              <a:t>kıyasla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sağkalım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ilişkiliydi</a:t>
            </a:r>
            <a:r>
              <a:rPr lang="en-US" dirty="0"/>
              <a:t> </a:t>
            </a:r>
            <a:r>
              <a:rPr lang="tr-TR" dirty="0">
                <a:sym typeface="Wingdings" pitchFamily="2" charset="2"/>
              </a:rPr>
              <a:t>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1412 hasta</a:t>
            </a:r>
          </a:p>
          <a:p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Ontario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ve ark.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>
                <a:sym typeface="Wingdings" pitchFamily="2" charset="2"/>
              </a:rPr>
              <a:t>1786 hastada </a:t>
            </a:r>
            <a:r>
              <a:rPr lang="tr-TR" dirty="0" err="1" smtClean="0">
                <a:sym typeface="Wingdings" pitchFamily="2" charset="2"/>
              </a:rPr>
              <a:t>CABG'nin</a:t>
            </a:r>
            <a:r>
              <a:rPr lang="tr-TR" dirty="0" smtClean="0">
                <a:sym typeface="Wingdings" pitchFamily="2" charset="2"/>
              </a:rPr>
              <a:t> PCI göre  </a:t>
            </a:r>
            <a:r>
              <a:rPr lang="tr-TR" dirty="0">
                <a:sym typeface="Wingdings" pitchFamily="2" charset="2"/>
              </a:rPr>
              <a:t>3 yıla kadar tüm nedenlere bağlı ölüm dahil olmak üzere daha düşük olay riski ile ilişkili olduğu </a:t>
            </a:r>
            <a:r>
              <a:rPr lang="tr-TR" dirty="0" smtClean="0">
                <a:sym typeface="Wingdings" pitchFamily="2" charset="2"/>
              </a:rPr>
              <a:t>gösterilmiştir</a:t>
            </a:r>
          </a:p>
          <a:p>
            <a:r>
              <a:rPr lang="tr-TR" dirty="0" smtClean="0">
                <a:sym typeface="Wingdings" pitchFamily="2" charset="2"/>
              </a:rPr>
              <a:t>2 başka çalışmada </a:t>
            </a:r>
            <a:r>
              <a:rPr lang="tr-TR" dirty="0" err="1" smtClean="0">
                <a:sym typeface="Wingdings" pitchFamily="2" charset="2"/>
              </a:rPr>
              <a:t>everolimus</a:t>
            </a:r>
            <a:r>
              <a:rPr lang="tr-TR" dirty="0" smtClean="0">
                <a:sym typeface="Wingdings" pitchFamily="2" charset="2"/>
              </a:rPr>
              <a:t> kaplı DES ile CABG </a:t>
            </a:r>
            <a:r>
              <a:rPr lang="tr-TR" dirty="0" err="1" smtClean="0">
                <a:sym typeface="Wingdings" pitchFamily="2" charset="2"/>
              </a:rPr>
              <a:t>karşılaşılaştırılmış</a:t>
            </a:r>
            <a:r>
              <a:rPr lang="tr-TR" dirty="0" smtClean="0">
                <a:sym typeface="Wingdings" pitchFamily="2" charset="2"/>
              </a:rPr>
              <a:t> PCI daha </a:t>
            </a:r>
            <a:r>
              <a:rPr lang="tr-TR" dirty="0">
                <a:sym typeface="Wingdings" pitchFamily="2" charset="2"/>
              </a:rPr>
              <a:t>üstün görülmüş: daha düşük kısa vadeli ölüm, inme ve tekrar </a:t>
            </a:r>
            <a:r>
              <a:rPr lang="tr-TR" dirty="0" err="1">
                <a:sym typeface="Wingdings" pitchFamily="2" charset="2"/>
              </a:rPr>
              <a:t>revaskülarizasyon</a:t>
            </a:r>
            <a:r>
              <a:rPr lang="tr-TR" dirty="0">
                <a:sym typeface="Wingdings" pitchFamily="2" charset="2"/>
              </a:rPr>
              <a:t> riski</a:t>
            </a:r>
            <a:r>
              <a:rPr lang="tr-TR" dirty="0" smtClean="0">
                <a:sym typeface="Wingdings" pitchFamily="2" charset="2"/>
              </a:rPr>
              <a:t>, benzer </a:t>
            </a:r>
            <a:r>
              <a:rPr lang="tr-TR" dirty="0">
                <a:sym typeface="Wingdings" pitchFamily="2" charset="2"/>
              </a:rPr>
              <a:t>bir uzun vadeli ölüm </a:t>
            </a:r>
            <a:r>
              <a:rPr lang="tr-TR" dirty="0" smtClean="0">
                <a:sym typeface="Wingdings" pitchFamily="2" charset="2"/>
              </a:rPr>
              <a:t>riski; </a:t>
            </a:r>
            <a:r>
              <a:rPr lang="tr-TR" dirty="0">
                <a:sym typeface="Wingdings" pitchFamily="2" charset="2"/>
              </a:rPr>
              <a:t>artmış </a:t>
            </a:r>
            <a:r>
              <a:rPr lang="tr-TR" dirty="0" smtClean="0">
                <a:sym typeface="Wingdings" pitchFamily="2" charset="2"/>
              </a:rPr>
              <a:t> MI riski </a:t>
            </a:r>
            <a:r>
              <a:rPr lang="tr-TR" dirty="0" smtClean="0">
                <a:sym typeface="Wingdings" pitchFamily="2" charset="2"/>
              </a:rPr>
              <a:t>, </a:t>
            </a:r>
            <a:r>
              <a:rPr lang="tr-TR" dirty="0" smtClean="0">
                <a:sym typeface="Wingdings" pitchFamily="2" charset="2"/>
              </a:rPr>
              <a:t>tekrar </a:t>
            </a:r>
            <a:r>
              <a:rPr lang="tr-TR" dirty="0" err="1">
                <a:sym typeface="Wingdings" pitchFamily="2" charset="2"/>
              </a:rPr>
              <a:t>revaskülarizasyon</a:t>
            </a:r>
            <a:r>
              <a:rPr lang="tr-TR" dirty="0">
                <a:sym typeface="Wingdings" pitchFamily="2" charset="2"/>
              </a:rPr>
              <a:t> riski daha yüksek ve daha </a:t>
            </a:r>
            <a:r>
              <a:rPr lang="tr-TR" dirty="0" smtClean="0">
                <a:sym typeface="Wingdings" pitchFamily="2" charset="2"/>
              </a:rPr>
              <a:t>düşük inme  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KBH ve </a:t>
            </a:r>
            <a:r>
              <a:rPr lang="tr-TR" dirty="0" err="1" smtClean="0"/>
              <a:t>Revaskülarizasyon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68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STEMI</a:t>
            </a:r>
            <a:r>
              <a:rPr lang="tr-TR" dirty="0" smtClean="0"/>
              <a:t>’in </a:t>
            </a:r>
            <a:r>
              <a:rPr lang="en-US" dirty="0"/>
              <a:t>30% 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NSTEMI</a:t>
            </a:r>
            <a:r>
              <a:rPr lang="tr-TR" dirty="0" smtClean="0"/>
              <a:t>’in  </a:t>
            </a:r>
            <a:r>
              <a:rPr lang="en-US" dirty="0" smtClean="0"/>
              <a:t>40</a:t>
            </a:r>
            <a:r>
              <a:rPr lang="en-US" dirty="0"/>
              <a:t>%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/>
              <a:t>CKD</a:t>
            </a:r>
            <a:endParaRPr lang="tr-TR" dirty="0" smtClean="0"/>
          </a:p>
          <a:p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/>
              <a:t>böbrek</a:t>
            </a:r>
            <a:r>
              <a:rPr lang="en-US" dirty="0"/>
              <a:t> </a:t>
            </a:r>
            <a:r>
              <a:rPr lang="en-US" dirty="0" err="1"/>
              <a:t>hastalığı</a:t>
            </a:r>
            <a:r>
              <a:rPr lang="en-US" dirty="0"/>
              <a:t> (KBH)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err="1"/>
              <a:t>artmış</a:t>
            </a:r>
            <a:r>
              <a:rPr lang="en-US" dirty="0"/>
              <a:t> (KAH)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 </a:t>
            </a:r>
            <a:r>
              <a:rPr lang="tr-TR" dirty="0" smtClean="0"/>
              <a:t>*</a:t>
            </a:r>
          </a:p>
          <a:p>
            <a:r>
              <a:rPr lang="tr-TR" dirty="0" smtClean="0"/>
              <a:t>KAH ve KBH birlikte </a:t>
            </a:r>
            <a:r>
              <a:rPr lang="tr-TR" dirty="0"/>
              <a:t>olması </a:t>
            </a:r>
            <a:r>
              <a:rPr lang="tr-TR" dirty="0" err="1"/>
              <a:t>mortalite</a:t>
            </a:r>
            <a:r>
              <a:rPr lang="tr-TR" dirty="0"/>
              <a:t> ve majör </a:t>
            </a:r>
            <a:r>
              <a:rPr lang="tr-TR" dirty="0" err="1"/>
              <a:t>advers</a:t>
            </a:r>
            <a:r>
              <a:rPr lang="tr-TR" dirty="0"/>
              <a:t> </a:t>
            </a:r>
            <a:r>
              <a:rPr lang="tr-TR" dirty="0" err="1"/>
              <a:t>kardiyovasküler</a:t>
            </a:r>
            <a:r>
              <a:rPr lang="tr-TR" dirty="0"/>
              <a:t> ve </a:t>
            </a:r>
            <a:r>
              <a:rPr lang="tr-TR" dirty="0" err="1"/>
              <a:t>serebrovasküler</a:t>
            </a:r>
            <a:r>
              <a:rPr lang="tr-TR" dirty="0"/>
              <a:t> olayların bağımsız belirleyicisi(MACCE</a:t>
            </a:r>
            <a:r>
              <a:rPr lang="tr-TR" dirty="0" smtClean="0"/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89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5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SYNTAX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/>
              <a:t> PKG uygulanan </a:t>
            </a:r>
            <a:r>
              <a:rPr lang="tr-TR" dirty="0" err="1"/>
              <a:t>KBH'li</a:t>
            </a:r>
            <a:r>
              <a:rPr lang="tr-TR" dirty="0"/>
              <a:t> hasta alt grubunda (309 hasta), majör yan etki riskinde artış ve 5 yılda </a:t>
            </a:r>
            <a:r>
              <a:rPr lang="tr-TR" dirty="0" err="1"/>
              <a:t>revaskülarizasyon</a:t>
            </a:r>
            <a:r>
              <a:rPr lang="tr-TR" dirty="0"/>
              <a:t> tekrarı vardı *</a:t>
            </a:r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 CKD </a:t>
            </a:r>
            <a:r>
              <a:rPr lang="tr-TR" dirty="0">
                <a:sym typeface="Wingdings" pitchFamily="2" charset="2"/>
              </a:rPr>
              <a:t> 361 hasta alt grubunda</a:t>
            </a:r>
            <a:r>
              <a:rPr lang="tr-TR" dirty="0">
                <a:sym typeface="Wingdings" pitchFamily="2" charset="2"/>
              </a:rPr>
              <a:t>, PCI sonrası  </a:t>
            </a:r>
            <a:r>
              <a:rPr lang="tr-TR" dirty="0">
                <a:sym typeface="Wingdings" pitchFamily="2" charset="2"/>
              </a:rPr>
              <a:t>akut böbrek yetmezliği </a:t>
            </a:r>
            <a:r>
              <a:rPr lang="tr-TR" dirty="0" err="1" smtClean="0">
                <a:sym typeface="Wingdings" pitchFamily="2" charset="2"/>
              </a:rPr>
              <a:t>CABG'ye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>
                <a:sym typeface="Wingdings" pitchFamily="2" charset="2"/>
              </a:rPr>
              <a:t>göre daha az </a:t>
            </a:r>
            <a:r>
              <a:rPr lang="tr-TR" dirty="0" smtClean="0">
                <a:sym typeface="Wingdings" pitchFamily="2" charset="2"/>
              </a:rPr>
              <a:t>sıklıkta </a:t>
            </a:r>
            <a:r>
              <a:rPr lang="tr-TR" dirty="0" smtClean="0">
                <a:sym typeface="Wingdings" pitchFamily="2" charset="2"/>
              </a:rPr>
              <a:t>saptanmış;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smtClean="0">
                <a:sym typeface="Wingdings" pitchFamily="2" charset="2"/>
              </a:rPr>
              <a:t>PCI </a:t>
            </a:r>
            <a:r>
              <a:rPr lang="tr-TR" dirty="0">
                <a:sym typeface="Wingdings" pitchFamily="2" charset="2"/>
              </a:rPr>
              <a:t>ve CABG arasındaki farklar 3 yılda ölüm, inme veya MI </a:t>
            </a:r>
            <a:r>
              <a:rPr lang="tr-TR" dirty="0" smtClean="0">
                <a:sym typeface="Wingdings" pitchFamily="2" charset="2"/>
              </a:rPr>
              <a:t>oranları açıdan gözlenmedi</a:t>
            </a:r>
            <a:endParaRPr lang="tr-TR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23026" y="171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KBH ve </a:t>
            </a:r>
            <a:r>
              <a:rPr lang="tr-TR" dirty="0" err="1" smtClean="0"/>
              <a:t>Revaskülarizasyon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27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/>
          </a:bodyPr>
          <a:lstStyle/>
          <a:p>
            <a:r>
              <a:rPr lang="tr-TR" dirty="0"/>
              <a:t>ISCHEMIA-CKD orta derecede KBH ve </a:t>
            </a:r>
            <a:r>
              <a:rPr lang="tr-TR" dirty="0" smtClean="0"/>
              <a:t>orta </a:t>
            </a:r>
            <a:r>
              <a:rPr lang="tr-TR" dirty="0"/>
              <a:t>derecede </a:t>
            </a:r>
            <a:r>
              <a:rPr lang="tr-TR" dirty="0" err="1"/>
              <a:t>iskemisi</a:t>
            </a:r>
            <a:r>
              <a:rPr lang="tr-TR" dirty="0"/>
              <a:t> olan stabil hastalarda </a:t>
            </a:r>
            <a:r>
              <a:rPr lang="tr-TR" dirty="0" err="1"/>
              <a:t>GDMT'ye</a:t>
            </a:r>
            <a:r>
              <a:rPr lang="tr-TR" dirty="0"/>
              <a:t> kardiyak </a:t>
            </a:r>
            <a:r>
              <a:rPr lang="tr-TR" dirty="0" err="1"/>
              <a:t>kateterizasyon</a:t>
            </a:r>
            <a:r>
              <a:rPr lang="tr-TR" dirty="0"/>
              <a:t> ve </a:t>
            </a:r>
            <a:r>
              <a:rPr lang="tr-TR" dirty="0" smtClean="0"/>
              <a:t>gerekse </a:t>
            </a:r>
            <a:r>
              <a:rPr lang="tr-TR" dirty="0" err="1"/>
              <a:t>revaskülarizasyon</a:t>
            </a:r>
            <a:r>
              <a:rPr lang="tr-TR" dirty="0"/>
              <a:t> eklemenin faydasını test eden ilk </a:t>
            </a:r>
            <a:r>
              <a:rPr lang="tr-TR" dirty="0" err="1"/>
              <a:t>randomize</a:t>
            </a:r>
            <a:r>
              <a:rPr lang="tr-TR" dirty="0"/>
              <a:t> </a:t>
            </a:r>
            <a:r>
              <a:rPr lang="tr-TR" dirty="0" smtClean="0"/>
              <a:t>çalışmaydı</a:t>
            </a:r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" y="0"/>
            <a:ext cx="914524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4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8496944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5"/>
            <a:ext cx="8352929" cy="540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064895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72008" y="61653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Am </a:t>
            </a:r>
            <a:r>
              <a:rPr lang="tr-TR" dirty="0" err="1"/>
              <a:t>Heart</a:t>
            </a:r>
            <a:r>
              <a:rPr lang="tr-TR" dirty="0"/>
              <a:t> J. 2018 </a:t>
            </a:r>
            <a:r>
              <a:rPr lang="tr-TR" dirty="0" err="1"/>
              <a:t>November</a:t>
            </a:r>
            <a:r>
              <a:rPr lang="tr-TR" dirty="0"/>
              <a:t> ; 205: 42–52. doi:10.1016/j.ahj.2018.07.023. </a:t>
            </a:r>
          </a:p>
        </p:txBody>
      </p:sp>
    </p:spTree>
    <p:extLst>
      <p:ext uri="{BB962C8B-B14F-4D97-AF65-F5344CB8AC3E}">
        <p14:creationId xmlns:p14="http://schemas.microsoft.com/office/powerpoint/2010/main" val="24984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/>
          </a:bodyPr>
          <a:lstStyle/>
          <a:p>
            <a:r>
              <a:rPr lang="tr-TR" dirty="0" err="1"/>
              <a:t>İnvaziv</a:t>
            </a:r>
            <a:r>
              <a:rPr lang="tr-TR" dirty="0"/>
              <a:t> veya konservatif stratejiye </a:t>
            </a:r>
            <a:r>
              <a:rPr lang="tr-TR" dirty="0" err="1"/>
              <a:t>randomize</a:t>
            </a:r>
            <a:r>
              <a:rPr lang="tr-TR" dirty="0"/>
              <a:t> edilen hastalarda, başlangıçtaki </a:t>
            </a:r>
            <a:r>
              <a:rPr lang="tr-TR" dirty="0" err="1"/>
              <a:t>invaziv</a:t>
            </a:r>
            <a:r>
              <a:rPr lang="tr-TR" dirty="0"/>
              <a:t> strateji, başlangıçtaki konservatif stratejiye kıyasla klinik sonuçlarda azalma veya yaşam kalitesi ölçümlerinde iyileşme </a:t>
            </a:r>
            <a:r>
              <a:rPr lang="tr-TR" dirty="0" smtClean="0"/>
              <a:t>göstermedi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" y="0"/>
            <a:ext cx="914524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5152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Am </a:t>
            </a:r>
            <a:r>
              <a:rPr lang="tr-TR" dirty="0" err="1"/>
              <a:t>Heart</a:t>
            </a:r>
            <a:r>
              <a:rPr lang="tr-TR" dirty="0"/>
              <a:t> J. 2018 </a:t>
            </a:r>
            <a:r>
              <a:rPr lang="tr-TR" dirty="0" err="1"/>
              <a:t>November</a:t>
            </a:r>
            <a:r>
              <a:rPr lang="tr-TR" dirty="0"/>
              <a:t> ; 205: 42–52. doi:10.1016/j.ahj.2018.07.023. </a:t>
            </a:r>
          </a:p>
        </p:txBody>
      </p:sp>
    </p:spTree>
    <p:extLst>
      <p:ext uri="{BB962C8B-B14F-4D97-AF65-F5344CB8AC3E}">
        <p14:creationId xmlns:p14="http://schemas.microsoft.com/office/powerpoint/2010/main" val="32585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Hidrasyon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sodium</a:t>
            </a:r>
            <a:r>
              <a:rPr lang="tr-TR" dirty="0" smtClean="0"/>
              <a:t> </a:t>
            </a:r>
            <a:r>
              <a:rPr lang="tr-TR" dirty="0" err="1" smtClean="0"/>
              <a:t>bicarbonate</a:t>
            </a:r>
            <a:r>
              <a:rPr lang="tr-TR" dirty="0"/>
              <a:t> </a:t>
            </a:r>
            <a:r>
              <a:rPr lang="tr-TR" dirty="0" smtClean="0"/>
              <a:t>[SB</a:t>
            </a:r>
            <a:r>
              <a:rPr lang="tr-TR" dirty="0"/>
              <a:t>] </a:t>
            </a:r>
            <a:r>
              <a:rPr lang="tr-TR" dirty="0" smtClean="0"/>
              <a:t>ve </a:t>
            </a:r>
            <a:r>
              <a:rPr lang="tr-TR" dirty="0" err="1"/>
              <a:t>sodium</a:t>
            </a:r>
            <a:r>
              <a:rPr lang="tr-TR" dirty="0"/>
              <a:t> </a:t>
            </a:r>
            <a:r>
              <a:rPr lang="tr-TR" dirty="0" err="1" smtClean="0"/>
              <a:t>chloride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>
                <a:sym typeface="Wingdings" pitchFamily="2" charset="2"/>
              </a:rPr>
              <a:t>Takviyeler</a:t>
            </a:r>
            <a:r>
              <a:rPr lang="tr-TR" dirty="0" smtClean="0"/>
              <a:t> :</a:t>
            </a:r>
            <a:endParaRPr lang="tr-TR" dirty="0"/>
          </a:p>
          <a:p>
            <a:r>
              <a:rPr lang="tr-TR" dirty="0" smtClean="0"/>
              <a:t>N-</a:t>
            </a:r>
            <a:r>
              <a:rPr lang="tr-TR" dirty="0" err="1" smtClean="0"/>
              <a:t>acetylcysteine</a:t>
            </a:r>
            <a:r>
              <a:rPr lang="tr-TR" dirty="0"/>
              <a:t> </a:t>
            </a:r>
            <a:r>
              <a:rPr lang="en-US" dirty="0" smtClean="0"/>
              <a:t>[NAC</a:t>
            </a:r>
            <a:r>
              <a:rPr lang="en-US" dirty="0"/>
              <a:t>] </a:t>
            </a:r>
            <a:r>
              <a:rPr lang="tr-TR" dirty="0" smtClean="0"/>
              <a:t>ve</a:t>
            </a:r>
            <a:r>
              <a:rPr lang="en-US" dirty="0" smtClean="0"/>
              <a:t> </a:t>
            </a:r>
            <a:r>
              <a:rPr lang="en-US" dirty="0"/>
              <a:t>vitamin </a:t>
            </a:r>
            <a:r>
              <a:rPr lang="en-US" dirty="0" smtClean="0"/>
              <a:t>C</a:t>
            </a:r>
            <a:endParaRPr lang="tr-TR" dirty="0" smtClean="0"/>
          </a:p>
          <a:p>
            <a:pPr>
              <a:buFont typeface="Wingdings"/>
              <a:buChar char="à"/>
            </a:pPr>
            <a:r>
              <a:rPr lang="tr-TR" dirty="0" smtClean="0"/>
              <a:t>Diğer genel ilaçlar : </a:t>
            </a:r>
            <a:r>
              <a:rPr lang="en-US" dirty="0" smtClean="0"/>
              <a:t>adenosine</a:t>
            </a:r>
            <a:r>
              <a:rPr lang="tr-TR" dirty="0"/>
              <a:t> </a:t>
            </a:r>
            <a:r>
              <a:rPr lang="en-US" dirty="0" smtClean="0"/>
              <a:t>antagonists </a:t>
            </a:r>
            <a:r>
              <a:rPr lang="en-US" dirty="0"/>
              <a:t>[AAs], </a:t>
            </a:r>
            <a:r>
              <a:rPr lang="en-US" dirty="0" smtClean="0"/>
              <a:t>statin</a:t>
            </a:r>
            <a:r>
              <a:rPr lang="tr-TR" dirty="0" err="1" smtClean="0"/>
              <a:t>ler</a:t>
            </a:r>
            <a:r>
              <a:rPr lang="en-US" dirty="0" smtClean="0"/>
              <a:t>, </a:t>
            </a:r>
            <a:r>
              <a:rPr lang="en-US" dirty="0"/>
              <a:t>loop </a:t>
            </a:r>
            <a:r>
              <a:rPr lang="en-US" dirty="0" err="1" smtClean="0"/>
              <a:t>diureti</a:t>
            </a:r>
            <a:r>
              <a:rPr lang="tr-TR" dirty="0" err="1" smtClean="0"/>
              <a:t>kler</a:t>
            </a:r>
            <a:r>
              <a:rPr lang="en-US" dirty="0" smtClean="0"/>
              <a:t>, angiotensin-converting </a:t>
            </a:r>
            <a:r>
              <a:rPr lang="en-US" dirty="0"/>
              <a:t>enzyme </a:t>
            </a:r>
            <a:r>
              <a:rPr lang="en-US" dirty="0" smtClean="0"/>
              <a:t>inhibitor</a:t>
            </a:r>
            <a:r>
              <a:rPr lang="tr-TR" dirty="0" err="1" smtClean="0"/>
              <a:t>leri</a:t>
            </a:r>
            <a:r>
              <a:rPr lang="en-US" dirty="0" smtClean="0"/>
              <a:t> </a:t>
            </a:r>
            <a:r>
              <a:rPr lang="en-US" dirty="0"/>
              <a:t>[ACEIs</a:t>
            </a:r>
            <a:r>
              <a:rPr lang="en-US" dirty="0" smtClean="0"/>
              <a:t>]</a:t>
            </a:r>
            <a:endParaRPr lang="tr-TR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KBH ve </a:t>
            </a:r>
            <a:r>
              <a:rPr lang="tr-TR" dirty="0" err="1" smtClean="0"/>
              <a:t>Revaskülarizasyon:önleme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5240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Angiology</a:t>
            </a:r>
            <a:endParaRPr lang="tr-TR" dirty="0"/>
          </a:p>
          <a:p>
            <a:r>
              <a:rPr lang="tr-TR" dirty="0"/>
              <a:t>2017, </a:t>
            </a:r>
            <a:r>
              <a:rPr lang="tr-TR" dirty="0" err="1"/>
              <a:t>Vol</a:t>
            </a:r>
            <a:r>
              <a:rPr lang="tr-TR" dirty="0"/>
              <a:t>. 68(5) 389-413</a:t>
            </a:r>
          </a:p>
        </p:txBody>
      </p:sp>
    </p:spTree>
    <p:extLst>
      <p:ext uri="{BB962C8B-B14F-4D97-AF65-F5344CB8AC3E}">
        <p14:creationId xmlns:p14="http://schemas.microsoft.com/office/powerpoint/2010/main" val="26965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düşük veya </a:t>
            </a:r>
            <a:r>
              <a:rPr lang="tr-TR" dirty="0" err="1"/>
              <a:t>izo-osmolar</a:t>
            </a:r>
            <a:r>
              <a:rPr lang="tr-TR" dirty="0"/>
              <a:t> kontrast maddeleri CIN riskini azaltır </a:t>
            </a:r>
            <a:r>
              <a:rPr lang="tr-TR" dirty="0" smtClean="0"/>
              <a:t>*</a:t>
            </a:r>
          </a:p>
          <a:p>
            <a:r>
              <a:rPr lang="tr-TR" dirty="0" err="1" smtClean="0"/>
              <a:t>Diffüz</a:t>
            </a:r>
            <a:r>
              <a:rPr lang="tr-TR" dirty="0" smtClean="0"/>
              <a:t> </a:t>
            </a:r>
            <a:r>
              <a:rPr lang="tr-TR" dirty="0" err="1"/>
              <a:t>aterosklerozu</a:t>
            </a:r>
            <a:r>
              <a:rPr lang="tr-TR" dirty="0"/>
              <a:t> olan KBH hastalarında, kontrast hacmi sınırlı verilerde tutulabiliyorsa, tek bir </a:t>
            </a:r>
            <a:r>
              <a:rPr lang="tr-TR" dirty="0" err="1"/>
              <a:t>invaziv</a:t>
            </a:r>
            <a:r>
              <a:rPr lang="tr-TR" dirty="0"/>
              <a:t> yaklaşım (tanısal anjiyografi ve ardından ad hoc PKG) </a:t>
            </a:r>
            <a:r>
              <a:rPr lang="tr-TR" dirty="0" smtClean="0"/>
              <a:t>düşünülebilir</a:t>
            </a:r>
          </a:p>
          <a:p>
            <a:r>
              <a:rPr lang="tr-TR" dirty="0" smtClean="0"/>
              <a:t>AMACİNG</a:t>
            </a:r>
            <a:r>
              <a:rPr lang="tr-TR" dirty="0" smtClean="0">
                <a:sym typeface="Wingdings" pitchFamily="2" charset="2"/>
              </a:rPr>
              <a:t>GFR 30-59 değerlerinde  660 hasta  0.9 SF </a:t>
            </a:r>
            <a:r>
              <a:rPr lang="tr-TR" dirty="0" err="1" smtClean="0">
                <a:sym typeface="Wingdings" pitchFamily="2" charset="2"/>
              </a:rPr>
              <a:t>vs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profilaksi</a:t>
            </a:r>
            <a:r>
              <a:rPr lang="tr-TR" dirty="0">
                <a:sym typeface="Wingdings" pitchFamily="2" charset="2"/>
              </a:rPr>
              <a:t> </a:t>
            </a:r>
            <a:r>
              <a:rPr lang="tr-TR" dirty="0" err="1">
                <a:sym typeface="Wingdings" pitchFamily="2" charset="2"/>
              </a:rPr>
              <a:t>yokhiçbir</a:t>
            </a:r>
            <a:r>
              <a:rPr lang="tr-TR" dirty="0">
                <a:sym typeface="Wingdings" pitchFamily="2" charset="2"/>
              </a:rPr>
              <a:t> </a:t>
            </a:r>
            <a:r>
              <a:rPr lang="tr-TR" dirty="0" err="1">
                <a:sym typeface="Wingdings" pitchFamily="2" charset="2"/>
              </a:rPr>
              <a:t>profilaksi</a:t>
            </a:r>
            <a:r>
              <a:rPr lang="tr-TR" dirty="0">
                <a:sym typeface="Wingdings" pitchFamily="2" charset="2"/>
              </a:rPr>
              <a:t>, </a:t>
            </a:r>
            <a:r>
              <a:rPr lang="tr-TR" dirty="0" err="1">
                <a:sym typeface="Wingdings" pitchFamily="2" charset="2"/>
              </a:rPr>
              <a:t>CIN'in</a:t>
            </a:r>
            <a:r>
              <a:rPr lang="tr-TR" dirty="0">
                <a:sym typeface="Wingdings" pitchFamily="2" charset="2"/>
              </a:rPr>
              <a:t> önlenmesi ve maliyet tasarrufu açısından </a:t>
            </a:r>
            <a:r>
              <a:rPr lang="tr-TR" dirty="0" err="1">
                <a:sym typeface="Wingdings" pitchFamily="2" charset="2"/>
              </a:rPr>
              <a:t>intravenöz</a:t>
            </a:r>
            <a:r>
              <a:rPr lang="tr-TR" dirty="0">
                <a:sym typeface="Wingdings" pitchFamily="2" charset="2"/>
              </a:rPr>
              <a:t> </a:t>
            </a:r>
            <a:r>
              <a:rPr lang="tr-TR" dirty="0" err="1">
                <a:sym typeface="Wingdings" pitchFamily="2" charset="2"/>
              </a:rPr>
              <a:t>hidrasyondan</a:t>
            </a:r>
            <a:r>
              <a:rPr lang="tr-TR" dirty="0">
                <a:sym typeface="Wingdings" pitchFamily="2" charset="2"/>
              </a:rPr>
              <a:t> daha az etkili değildir.</a:t>
            </a:r>
            <a:endParaRPr lang="tr-TR" dirty="0"/>
          </a:p>
          <a:p>
            <a:endParaRPr lang="tr-TR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KBH ve </a:t>
            </a:r>
            <a:r>
              <a:rPr lang="tr-TR" dirty="0" err="1" smtClean="0"/>
              <a:t>Revaskülarizasyon:önleme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5240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Angiology</a:t>
            </a:r>
            <a:endParaRPr lang="tr-TR" dirty="0"/>
          </a:p>
          <a:p>
            <a:r>
              <a:rPr lang="tr-TR" dirty="0"/>
              <a:t>2017, </a:t>
            </a:r>
            <a:r>
              <a:rPr lang="tr-TR" dirty="0" err="1"/>
              <a:t>Vol</a:t>
            </a:r>
            <a:r>
              <a:rPr lang="tr-TR" dirty="0"/>
              <a:t>. 68(5) 389-413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7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PRESERVE</a:t>
            </a:r>
            <a:r>
              <a:rPr lang="tr-TR" dirty="0" err="1">
                <a:sym typeface="Wingdings" pitchFamily="2" charset="2"/>
              </a:rPr>
              <a:t>CIN'i</a:t>
            </a:r>
            <a:r>
              <a:rPr lang="tr-TR" dirty="0">
                <a:sym typeface="Wingdings" pitchFamily="2" charset="2"/>
              </a:rPr>
              <a:t> önlemede </a:t>
            </a:r>
            <a:r>
              <a:rPr lang="tr-TR" dirty="0" err="1">
                <a:sym typeface="Wingdings" pitchFamily="2" charset="2"/>
              </a:rPr>
              <a:t>intravenöz</a:t>
            </a:r>
            <a:r>
              <a:rPr lang="tr-TR" dirty="0">
                <a:sym typeface="Wingdings" pitchFamily="2" charset="2"/>
              </a:rPr>
              <a:t> sodyum bikarbonat veya oral </a:t>
            </a:r>
            <a:r>
              <a:rPr lang="tr-TR" dirty="0" err="1">
                <a:sym typeface="Wingdings" pitchFamily="2" charset="2"/>
              </a:rPr>
              <a:t>asetilsisteinin</a:t>
            </a:r>
            <a:r>
              <a:rPr lang="tr-TR" dirty="0">
                <a:sym typeface="Wingdings" pitchFamily="2" charset="2"/>
              </a:rPr>
              <a:t> etkinliğini test </a:t>
            </a:r>
            <a:r>
              <a:rPr lang="tr-TR" dirty="0" smtClean="0">
                <a:sym typeface="Wingdings" pitchFamily="2" charset="2"/>
              </a:rPr>
              <a:t>etti 5177 hasta</a:t>
            </a:r>
          </a:p>
          <a:p>
            <a:r>
              <a:rPr lang="tr-TR" dirty="0"/>
              <a:t>90 günde ölümün, diyaliz ihtiyacının veya böbrek fonksiyonunda kalıcı düşüşün önlenmesi için </a:t>
            </a:r>
            <a:r>
              <a:rPr lang="tr-TR" dirty="0" err="1"/>
              <a:t>intravenöz</a:t>
            </a:r>
            <a:r>
              <a:rPr lang="tr-TR" dirty="0"/>
              <a:t> sodyum bikarbonatın </a:t>
            </a:r>
            <a:r>
              <a:rPr lang="tr-TR" dirty="0" err="1"/>
              <a:t>intravenöz</a:t>
            </a:r>
            <a:r>
              <a:rPr lang="tr-TR" dirty="0"/>
              <a:t> sodyum klorüre veya oral </a:t>
            </a:r>
            <a:r>
              <a:rPr lang="tr-TR" dirty="0" err="1" smtClean="0"/>
              <a:t>asetilsisteine</a:t>
            </a:r>
            <a:r>
              <a:rPr lang="tr-TR" dirty="0" smtClean="0"/>
              <a:t> göre </a:t>
            </a:r>
            <a:r>
              <a:rPr lang="tr-TR" dirty="0"/>
              <a:t>herhangi bir yararı görülmedi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KBH ve </a:t>
            </a:r>
            <a:r>
              <a:rPr lang="tr-TR" dirty="0" err="1" smtClean="0"/>
              <a:t>Revaskülarizasyon:önleme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5240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Angiology</a:t>
            </a:r>
            <a:endParaRPr lang="tr-TR" dirty="0"/>
          </a:p>
          <a:p>
            <a:r>
              <a:rPr lang="tr-TR" dirty="0"/>
              <a:t>2017, </a:t>
            </a:r>
            <a:r>
              <a:rPr lang="tr-TR" dirty="0" err="1"/>
              <a:t>Vol</a:t>
            </a:r>
            <a:r>
              <a:rPr lang="tr-TR" dirty="0"/>
              <a:t>. 68(5) 389-413</a:t>
            </a:r>
          </a:p>
        </p:txBody>
      </p:sp>
    </p:spTree>
    <p:extLst>
      <p:ext uri="{BB962C8B-B14F-4D97-AF65-F5344CB8AC3E}">
        <p14:creationId xmlns:p14="http://schemas.microsoft.com/office/powerpoint/2010/main" val="9889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Yeterli </a:t>
            </a:r>
            <a:r>
              <a:rPr lang="tr-TR" dirty="0" err="1"/>
              <a:t>hidrasyon</a:t>
            </a:r>
            <a:r>
              <a:rPr lang="tr-TR" dirty="0"/>
              <a:t>, CIN önlemenin temel dayanağı olmaya devam </a:t>
            </a:r>
            <a:r>
              <a:rPr lang="tr-TR" dirty="0" smtClean="0"/>
              <a:t>ediyor</a:t>
            </a:r>
          </a:p>
          <a:p>
            <a:r>
              <a:rPr lang="tr-TR" dirty="0"/>
              <a:t>Yüksek doz </a:t>
            </a:r>
            <a:r>
              <a:rPr lang="tr-TR" dirty="0" err="1"/>
              <a:t>statinler</a:t>
            </a:r>
            <a:r>
              <a:rPr lang="tr-TR" dirty="0"/>
              <a:t> de faydalıdır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err="1" smtClean="0">
                <a:sym typeface="Wingdings" pitchFamily="2" charset="2"/>
              </a:rPr>
              <a:t>seconder</a:t>
            </a:r>
            <a:r>
              <a:rPr lang="tr-TR" dirty="0" smtClean="0">
                <a:sym typeface="Wingdings" pitchFamily="2" charset="2"/>
              </a:rPr>
              <a:t> koruma amaçlı başlanıyor (</a:t>
            </a:r>
            <a:r>
              <a:rPr lang="tr-TR" dirty="0" err="1" smtClean="0">
                <a:sym typeface="Wingdings" pitchFamily="2" charset="2"/>
              </a:rPr>
              <a:t>başlangıcda</a:t>
            </a:r>
            <a:r>
              <a:rPr lang="tr-TR" dirty="0" smtClean="0">
                <a:sym typeface="Wingdings" pitchFamily="2" charset="2"/>
              </a:rPr>
              <a:t> yüksek doz)</a:t>
            </a:r>
            <a:endParaRPr lang="tr-TR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KBH ve </a:t>
            </a:r>
            <a:r>
              <a:rPr lang="tr-TR" dirty="0" err="1" smtClean="0"/>
              <a:t>Revaskülarizasyon:önleme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6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Düşük </a:t>
            </a:r>
            <a:r>
              <a:rPr lang="tr-TR" dirty="0" err="1" smtClean="0"/>
              <a:t>osmolariteli</a:t>
            </a:r>
            <a:r>
              <a:rPr lang="tr-TR" dirty="0" smtClean="0"/>
              <a:t> </a:t>
            </a:r>
            <a:r>
              <a:rPr lang="tr-TR" dirty="0" err="1" smtClean="0"/>
              <a:t>kontras</a:t>
            </a:r>
            <a:r>
              <a:rPr lang="tr-TR" dirty="0" smtClean="0"/>
              <a:t> maddeler kullanıldığında vitamin C’nin NAC ile birlikte CİN ‘de faydalı olduğu gösterilmiştir*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Statinlerin</a:t>
            </a:r>
            <a:r>
              <a:rPr lang="tr-TR" dirty="0" smtClean="0"/>
              <a:t> CİN azalttığına yönelik kanıtlar mevcut </a:t>
            </a:r>
            <a:endParaRPr lang="tr-TR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KBH ve </a:t>
            </a:r>
            <a:r>
              <a:rPr lang="tr-TR" dirty="0" err="1" smtClean="0"/>
              <a:t>Revaskülarizasyon:önleme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1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7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Hafif KBH (Evre 2 )</a:t>
            </a:r>
            <a:r>
              <a:rPr lang="en-US" dirty="0"/>
              <a:t> 89</a:t>
            </a:r>
            <a:r>
              <a:rPr lang="tr-TR" dirty="0"/>
              <a:t>-</a:t>
            </a:r>
            <a:r>
              <a:rPr lang="en-US" dirty="0"/>
              <a:t>60 mL/min/1.73 m2</a:t>
            </a:r>
            <a:endParaRPr lang="tr-TR" dirty="0"/>
          </a:p>
          <a:p>
            <a:r>
              <a:rPr lang="tr-TR" dirty="0"/>
              <a:t>Orta derecede KBH</a:t>
            </a:r>
            <a:r>
              <a:rPr lang="en-US" dirty="0"/>
              <a:t>(</a:t>
            </a:r>
            <a:r>
              <a:rPr lang="tr-TR" dirty="0"/>
              <a:t>Evre</a:t>
            </a:r>
            <a:r>
              <a:rPr lang="en-US" dirty="0"/>
              <a:t>3) 59</a:t>
            </a:r>
            <a:r>
              <a:rPr lang="tr-TR" dirty="0"/>
              <a:t>-</a:t>
            </a:r>
            <a:r>
              <a:rPr lang="en-US" dirty="0"/>
              <a:t>30 mL/min/1.73 m2</a:t>
            </a:r>
            <a:endParaRPr lang="tr-TR" dirty="0"/>
          </a:p>
          <a:p>
            <a:r>
              <a:rPr lang="tr-TR" dirty="0"/>
              <a:t>İleri Evre </a:t>
            </a:r>
            <a:r>
              <a:rPr lang="en-US" dirty="0"/>
              <a:t>(</a:t>
            </a:r>
            <a:r>
              <a:rPr lang="tr-TR" dirty="0"/>
              <a:t>Evre</a:t>
            </a:r>
            <a:r>
              <a:rPr lang="en-US" dirty="0"/>
              <a:t> 4) 29</a:t>
            </a:r>
            <a:r>
              <a:rPr lang="tr-TR" dirty="0"/>
              <a:t>-</a:t>
            </a:r>
            <a:r>
              <a:rPr lang="en-US" dirty="0"/>
              <a:t>15 mL/min/1.73 m</a:t>
            </a:r>
            <a:endParaRPr lang="tr-TR" dirty="0"/>
          </a:p>
          <a:p>
            <a:r>
              <a:rPr lang="tr-TR" dirty="0"/>
              <a:t>Son dönem böbrek hastalığı (Evre</a:t>
            </a:r>
            <a:r>
              <a:rPr lang="da-DK" dirty="0"/>
              <a:t> 5) &lt; 15 mL/min/1.73 m</a:t>
            </a:r>
            <a:r>
              <a:rPr lang="tr-TR" dirty="0"/>
              <a:t>2</a:t>
            </a:r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4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82047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48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tr-TR" dirty="0" smtClean="0"/>
              <a:t>ESC KILAVUZLARI (2018,2020)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7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54461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81" y="1556792"/>
            <a:ext cx="5838230" cy="408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" y="259816"/>
            <a:ext cx="5790121" cy="72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632848" cy="538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5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tr-TR" dirty="0" smtClean="0"/>
              <a:t>AHA ACC  KILAVUZLARI (2021)</a:t>
            </a:r>
            <a:endParaRPr lang="tr-T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6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1"/>
            <a:ext cx="7776864" cy="49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661021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9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tr-TR" sz="3200" b="1" u="sng" dirty="0" smtClean="0">
                <a:latin typeface="Times New Roman" pitchFamily="18" charset="0"/>
                <a:cs typeface="Times New Roman" pitchFamily="18" charset="0"/>
              </a:rPr>
              <a:t>Sonuç</a:t>
            </a:r>
            <a:endParaRPr lang="tr-TR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KAH kaynaklı </a:t>
            </a:r>
            <a:r>
              <a:rPr lang="tr-TR" dirty="0" err="1"/>
              <a:t>morbidite</a:t>
            </a:r>
            <a:r>
              <a:rPr lang="tr-TR" dirty="0"/>
              <a:t> </a:t>
            </a:r>
            <a:r>
              <a:rPr lang="tr-TR" dirty="0" smtClean="0"/>
              <a:t>KBH hastaları </a:t>
            </a:r>
            <a:r>
              <a:rPr lang="tr-TR" dirty="0"/>
              <a:t>arasında oldukça </a:t>
            </a:r>
            <a:r>
              <a:rPr lang="tr-TR" dirty="0" smtClean="0"/>
              <a:t>yaygındır</a:t>
            </a:r>
          </a:p>
          <a:p>
            <a:r>
              <a:rPr lang="tr-TR" dirty="0" smtClean="0"/>
              <a:t>Etkili </a:t>
            </a:r>
            <a:r>
              <a:rPr lang="tr-TR" dirty="0"/>
              <a:t>olan </a:t>
            </a:r>
            <a:r>
              <a:rPr lang="tr-TR" dirty="0" err="1"/>
              <a:t>terapötik</a:t>
            </a:r>
            <a:r>
              <a:rPr lang="tr-TR" dirty="0"/>
              <a:t> </a:t>
            </a:r>
            <a:r>
              <a:rPr lang="tr-TR" dirty="0" smtClean="0"/>
              <a:t>seçenekler daha kısıtlanmış dozlarda KBH hastalarında kullanılabilir</a:t>
            </a:r>
          </a:p>
          <a:p>
            <a:r>
              <a:rPr lang="tr-TR" dirty="0" err="1"/>
              <a:t>Revaskülarizasyon</a:t>
            </a:r>
            <a:r>
              <a:rPr lang="tr-TR" dirty="0"/>
              <a:t> yaklaşımı açısından KABG</a:t>
            </a:r>
            <a:r>
              <a:rPr lang="tr-TR" dirty="0" smtClean="0"/>
              <a:t>, </a:t>
            </a:r>
            <a:r>
              <a:rPr lang="tr-TR" dirty="0" err="1" smtClean="0"/>
              <a:t>PKG'den</a:t>
            </a:r>
            <a:r>
              <a:rPr lang="tr-TR" dirty="0" smtClean="0"/>
              <a:t> </a:t>
            </a:r>
            <a:r>
              <a:rPr lang="tr-TR" dirty="0"/>
              <a:t>daha yüksek hastane içi </a:t>
            </a:r>
            <a:r>
              <a:rPr lang="tr-TR" dirty="0" err="1"/>
              <a:t>mortalite</a:t>
            </a:r>
            <a:r>
              <a:rPr lang="tr-TR" dirty="0"/>
              <a:t> ile ilişkilidir, </a:t>
            </a:r>
            <a:r>
              <a:rPr lang="tr-TR" dirty="0" smtClean="0"/>
              <a:t>ancak daha </a:t>
            </a:r>
            <a:r>
              <a:rPr lang="tr-TR" dirty="0"/>
              <a:t>iyi uzun vadeli </a:t>
            </a:r>
            <a:r>
              <a:rPr lang="tr-TR" dirty="0" err="1"/>
              <a:t>kardiyovasküler</a:t>
            </a:r>
            <a:r>
              <a:rPr lang="tr-TR" dirty="0"/>
              <a:t> </a:t>
            </a:r>
            <a:r>
              <a:rPr lang="tr-TR" dirty="0" smtClean="0"/>
              <a:t>sonuçları mevcuttur</a:t>
            </a:r>
          </a:p>
          <a:p>
            <a:r>
              <a:rPr lang="tr-TR" dirty="0"/>
              <a:t>Yeterli </a:t>
            </a:r>
            <a:r>
              <a:rPr lang="tr-TR" dirty="0" err="1" smtClean="0"/>
              <a:t>hidrasyon</a:t>
            </a:r>
            <a:r>
              <a:rPr lang="tr-TR" dirty="0" smtClean="0"/>
              <a:t> </a:t>
            </a:r>
            <a:r>
              <a:rPr lang="tr-TR" dirty="0"/>
              <a:t>ve kontrast madde hacminin en aza </a:t>
            </a:r>
            <a:r>
              <a:rPr lang="tr-TR" dirty="0" smtClean="0"/>
              <a:t>indirilmesi, </a:t>
            </a:r>
            <a:r>
              <a:rPr lang="tr-TR" dirty="0"/>
              <a:t>kontrastın neden olduğu </a:t>
            </a:r>
            <a:r>
              <a:rPr lang="tr-TR" dirty="0" err="1"/>
              <a:t>nefropatinin</a:t>
            </a:r>
            <a:r>
              <a:rPr lang="tr-TR" dirty="0"/>
              <a:t> önlenmesi için temel stratejiler olmaya devam etmektedir.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122" y="0"/>
            <a:ext cx="189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4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Dikkatniz</a:t>
            </a:r>
            <a:r>
              <a:rPr lang="tr-TR" dirty="0"/>
              <a:t> </a:t>
            </a:r>
            <a:r>
              <a:rPr lang="tr-TR" dirty="0" smtClean="0"/>
              <a:t>için Teşekkürler 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453172" cy="449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7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67687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82414"/>
            <a:ext cx="6120680" cy="545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40" y="0"/>
            <a:ext cx="189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58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tr-TR" dirty="0" err="1" smtClean="0"/>
              <a:t>İntravasküler</a:t>
            </a:r>
            <a:r>
              <a:rPr lang="tr-TR" dirty="0" smtClean="0"/>
              <a:t> </a:t>
            </a:r>
            <a:r>
              <a:rPr lang="tr-TR" dirty="0"/>
              <a:t>İyotlu </a:t>
            </a:r>
            <a:r>
              <a:rPr lang="tr-TR" dirty="0" smtClean="0"/>
              <a:t>kontrast </a:t>
            </a:r>
            <a:r>
              <a:rPr lang="tr-TR" dirty="0"/>
              <a:t>madde </a:t>
            </a:r>
            <a:r>
              <a:rPr lang="tr-TR" dirty="0" smtClean="0"/>
              <a:t>uygulamadan </a:t>
            </a:r>
            <a:r>
              <a:rPr lang="tr-TR" dirty="0"/>
              <a:t>sonra böbrek fonksiyonundaki </a:t>
            </a:r>
            <a:r>
              <a:rPr lang="tr-TR" dirty="0" smtClean="0"/>
              <a:t>düşüş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kontrast kaynaklı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nefropati</a:t>
            </a:r>
            <a:r>
              <a:rPr lang="tr-TR" dirty="0"/>
              <a:t> olarak </a:t>
            </a:r>
            <a:r>
              <a:rPr lang="tr-TR" dirty="0" smtClean="0"/>
              <a:t>adlandırıldı</a:t>
            </a:r>
          </a:p>
          <a:p>
            <a:r>
              <a:rPr lang="tr-TR" dirty="0" smtClean="0"/>
              <a:t>Plazma </a:t>
            </a:r>
            <a:r>
              <a:rPr lang="tr-TR" dirty="0" err="1"/>
              <a:t>kreatinin</a:t>
            </a:r>
            <a:r>
              <a:rPr lang="tr-TR" dirty="0"/>
              <a:t> düzeyinde </a:t>
            </a:r>
            <a:r>
              <a:rPr lang="tr-TR" dirty="0" smtClean="0"/>
              <a:t>Desilitre </a:t>
            </a:r>
            <a:r>
              <a:rPr lang="tr-TR" dirty="0"/>
              <a:t>başına en az </a:t>
            </a:r>
            <a:r>
              <a:rPr lang="tr-TR" dirty="0" smtClean="0"/>
              <a:t>0,5 </a:t>
            </a:r>
            <a:r>
              <a:rPr lang="tr-TR" dirty="0"/>
              <a:t>mg (litre başına 44 </a:t>
            </a:r>
            <a:r>
              <a:rPr lang="el-GR" dirty="0"/>
              <a:t>μ</a:t>
            </a:r>
            <a:r>
              <a:rPr lang="tr-TR" dirty="0" err="1"/>
              <a:t>mol</a:t>
            </a:r>
            <a:r>
              <a:rPr lang="tr-TR" dirty="0" smtClean="0"/>
              <a:t>)</a:t>
            </a:r>
            <a:r>
              <a:rPr lang="tr-TR" dirty="0"/>
              <a:t> artış</a:t>
            </a:r>
            <a:r>
              <a:rPr lang="tr-TR" dirty="0" smtClean="0"/>
              <a:t> </a:t>
            </a:r>
            <a:r>
              <a:rPr lang="tr-TR" dirty="0"/>
              <a:t>veya başlangıca göre en az %25 </a:t>
            </a:r>
            <a:r>
              <a:rPr lang="tr-TR" dirty="0" err="1" smtClean="0"/>
              <a:t>artış,maruz</a:t>
            </a:r>
            <a:r>
              <a:rPr lang="tr-TR" dirty="0" smtClean="0"/>
              <a:t> </a:t>
            </a:r>
            <a:r>
              <a:rPr lang="tr-TR" dirty="0"/>
              <a:t>kaldıktan sonra 2 ila 5 gün içinde seviye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908720"/>
            <a:ext cx="888206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0" y="6488668"/>
            <a:ext cx="385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N </a:t>
            </a:r>
            <a:r>
              <a:rPr lang="tr-TR" b="1" dirty="0" err="1"/>
              <a:t>Engl</a:t>
            </a:r>
            <a:r>
              <a:rPr lang="tr-TR" b="1" dirty="0"/>
              <a:t> J </a:t>
            </a:r>
            <a:r>
              <a:rPr lang="tr-TR" b="1" dirty="0" err="1"/>
              <a:t>Med</a:t>
            </a:r>
            <a:r>
              <a:rPr lang="tr-TR" b="1" dirty="0"/>
              <a:t> 2019;380:2146-55.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278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4"/>
            <a:ext cx="8820471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4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Kontrasta bağlı nefropati (CIN)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riski</a:t>
            </a:r>
            <a:r>
              <a:rPr lang="tr-TR" dirty="0" smtClean="0"/>
              <a:t>:</a:t>
            </a:r>
          </a:p>
          <a:p>
            <a:pPr>
              <a:buFont typeface="Wingdings"/>
              <a:buChar char="à"/>
            </a:pPr>
            <a:r>
              <a:rPr lang="tr-TR" dirty="0" smtClean="0"/>
              <a:t>KBH</a:t>
            </a:r>
            <a:r>
              <a:rPr lang="tr-TR" dirty="0"/>
              <a:t>,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, </a:t>
            </a:r>
            <a:r>
              <a:rPr lang="tr-TR" dirty="0" err="1"/>
              <a:t>konjestif</a:t>
            </a:r>
            <a:r>
              <a:rPr lang="tr-TR" dirty="0"/>
              <a:t> KY, </a:t>
            </a:r>
            <a:r>
              <a:rPr lang="tr-TR" dirty="0" err="1"/>
              <a:t>hemodinamik</a:t>
            </a:r>
            <a:r>
              <a:rPr lang="tr-TR" dirty="0"/>
              <a:t> </a:t>
            </a:r>
            <a:r>
              <a:rPr lang="tr-TR" dirty="0" err="1"/>
              <a:t>instabilite</a:t>
            </a:r>
            <a:r>
              <a:rPr lang="tr-TR" dirty="0"/>
              <a:t>, düşük plazma hacmi, kadın cinsiyet, ileri yaş, anemi ve </a:t>
            </a:r>
            <a:r>
              <a:rPr lang="tr-TR" dirty="0" err="1"/>
              <a:t>periprosedürel</a:t>
            </a:r>
            <a:r>
              <a:rPr lang="tr-TR" dirty="0"/>
              <a:t> </a:t>
            </a:r>
            <a:r>
              <a:rPr lang="tr-TR" dirty="0" smtClean="0"/>
              <a:t>kanama*</a:t>
            </a:r>
          </a:p>
          <a:p>
            <a:pPr>
              <a:buFont typeface="Wingdings"/>
              <a:buChar char="à"/>
            </a:pPr>
            <a:r>
              <a:rPr lang="es-ES" dirty="0"/>
              <a:t>uygulanan kontrastın türü ve </a:t>
            </a:r>
            <a:r>
              <a:rPr lang="es-ES" dirty="0" smtClean="0"/>
              <a:t>hacmi</a:t>
            </a:r>
            <a:endParaRPr lang="tr-TR" dirty="0"/>
          </a:p>
          <a:p>
            <a:pPr>
              <a:buFont typeface="Wingdings"/>
              <a:buChar char="à"/>
            </a:pPr>
            <a:r>
              <a:rPr lang="tr-TR" dirty="0"/>
              <a:t>toplam kontrast hacminin (</a:t>
            </a:r>
            <a:r>
              <a:rPr lang="tr-TR" dirty="0" err="1"/>
              <a:t>mL</a:t>
            </a:r>
            <a:r>
              <a:rPr lang="tr-TR" dirty="0"/>
              <a:t> cinsinden) </a:t>
            </a:r>
            <a:r>
              <a:rPr lang="tr-TR" dirty="0" err="1"/>
              <a:t>glomerüler</a:t>
            </a:r>
            <a:r>
              <a:rPr lang="tr-TR" dirty="0"/>
              <a:t> </a:t>
            </a:r>
            <a:r>
              <a:rPr lang="tr-TR" dirty="0" err="1"/>
              <a:t>filtrasyon</a:t>
            </a:r>
            <a:r>
              <a:rPr lang="tr-TR" dirty="0"/>
              <a:t> hızına (</a:t>
            </a:r>
            <a:r>
              <a:rPr lang="tr-TR" dirty="0" err="1"/>
              <a:t>mL</a:t>
            </a:r>
            <a:r>
              <a:rPr lang="tr-TR" dirty="0"/>
              <a:t>/</a:t>
            </a:r>
            <a:r>
              <a:rPr lang="tr-TR" dirty="0" err="1"/>
              <a:t>dak</a:t>
            </a:r>
            <a:r>
              <a:rPr lang="tr-TR" dirty="0"/>
              <a:t> cinsinden) oranı &gt;</a:t>
            </a:r>
            <a:r>
              <a:rPr lang="tr-TR" dirty="0" smtClean="0"/>
              <a:t>3.7**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6381328"/>
            <a:ext cx="385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N </a:t>
            </a:r>
            <a:r>
              <a:rPr lang="tr-TR" b="1" dirty="0" err="1"/>
              <a:t>Engl</a:t>
            </a:r>
            <a:r>
              <a:rPr lang="tr-TR" b="1" dirty="0"/>
              <a:t> J </a:t>
            </a:r>
            <a:r>
              <a:rPr lang="tr-TR" b="1" dirty="0" err="1"/>
              <a:t>Med</a:t>
            </a:r>
            <a:r>
              <a:rPr lang="tr-TR" b="1" dirty="0"/>
              <a:t> 2019;380:2146-55.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65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34903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Kİ-ABH SKORU 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88924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0" y="6469540"/>
            <a:ext cx="385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N </a:t>
            </a:r>
            <a:r>
              <a:rPr lang="tr-TR" b="1" dirty="0" err="1"/>
              <a:t>Engl</a:t>
            </a:r>
            <a:r>
              <a:rPr lang="tr-TR" b="1" dirty="0"/>
              <a:t> J </a:t>
            </a:r>
            <a:r>
              <a:rPr lang="tr-TR" b="1" dirty="0" err="1"/>
              <a:t>Med</a:t>
            </a:r>
            <a:r>
              <a:rPr lang="tr-TR" b="1" dirty="0"/>
              <a:t> 2019;380:2146-55.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05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KBH olan hastalar, </a:t>
            </a:r>
            <a:r>
              <a:rPr lang="tr-TR" dirty="0" err="1"/>
              <a:t>miyokardiyal</a:t>
            </a:r>
            <a:r>
              <a:rPr lang="tr-TR" dirty="0"/>
              <a:t> </a:t>
            </a:r>
            <a:r>
              <a:rPr lang="tr-TR" dirty="0" err="1"/>
              <a:t>revaskülarizasyonla</a:t>
            </a:r>
            <a:r>
              <a:rPr lang="tr-TR" dirty="0"/>
              <a:t> ilgili </a:t>
            </a:r>
            <a:r>
              <a:rPr lang="tr-TR" dirty="0" err="1"/>
              <a:t>randomize</a:t>
            </a:r>
            <a:r>
              <a:rPr lang="tr-TR" dirty="0"/>
              <a:t> çalışmaların dışında tutulmuştur, bu nedenle mevcut veriler yalnızca gözlemsel çalışmalara </a:t>
            </a:r>
            <a:r>
              <a:rPr lang="tr-TR" dirty="0" smtClean="0"/>
              <a:t>dayanmaktadır**</a:t>
            </a:r>
          </a:p>
          <a:p>
            <a:r>
              <a:rPr lang="tr-TR" dirty="0"/>
              <a:t>AKS hastaları * daha az sıklıkla </a:t>
            </a:r>
            <a:r>
              <a:rPr lang="tr-TR" dirty="0" err="1"/>
              <a:t>antitrombotik</a:t>
            </a:r>
            <a:r>
              <a:rPr lang="tr-TR" dirty="0"/>
              <a:t> ajanlar ve erken </a:t>
            </a:r>
            <a:r>
              <a:rPr lang="tr-TR" dirty="0" err="1"/>
              <a:t>invaziv</a:t>
            </a:r>
            <a:r>
              <a:rPr lang="tr-TR" dirty="0"/>
              <a:t> strateji gibi kanıta dayalı tedaviler </a:t>
            </a:r>
            <a:r>
              <a:rPr lang="tr-TR" dirty="0" smtClean="0"/>
              <a:t>alır</a:t>
            </a:r>
          </a:p>
          <a:p>
            <a:r>
              <a:rPr lang="tr-TR" dirty="0"/>
              <a:t>Önceden var olan KBH, AKI gelişimi için en güçlü bağımsız risk faktörüdür ve daha yüksek bir KBH </a:t>
            </a:r>
            <a:r>
              <a:rPr lang="tr-TR" dirty="0" smtClean="0"/>
              <a:t>evresi, </a:t>
            </a:r>
            <a:r>
              <a:rPr lang="tr-TR" dirty="0"/>
              <a:t>kademeli olarak daha yüksek riskle </a:t>
            </a:r>
            <a:r>
              <a:rPr lang="tr-TR" dirty="0" smtClean="0"/>
              <a:t>ilişkilidir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51520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Canadian Journal of Cardiology 35 (2019) 1002e1014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48"/>
            <a:ext cx="189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0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382</TotalTime>
  <Words>1504</Words>
  <Application>Microsoft Office PowerPoint</Application>
  <PresentationFormat>Ekran Gösterisi (4:3)</PresentationFormat>
  <Paragraphs>133</Paragraphs>
  <Slides>37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Cumba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Kİ-ABH SKORU </vt:lpstr>
      <vt:lpstr>PowerPoint Sunusu</vt:lpstr>
      <vt:lpstr>KBH ve Revaskülarizasyon</vt:lpstr>
      <vt:lpstr>KBH ve Revaskülarizasyon</vt:lpstr>
      <vt:lpstr>KBH ve Revaskülarizasyon</vt:lpstr>
      <vt:lpstr>PowerPoint Sunusu</vt:lpstr>
      <vt:lpstr>PowerPoint Sunusu</vt:lpstr>
      <vt:lpstr>PowerPoint Sunusu</vt:lpstr>
      <vt:lpstr>PowerPoint Sunusu</vt:lpstr>
      <vt:lpstr>KBH ve Revaskülarizasyon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ESC KILAVUZLARI (2018,2020)</vt:lpstr>
      <vt:lpstr>PowerPoint Sunusu</vt:lpstr>
      <vt:lpstr>PowerPoint Sunusu</vt:lpstr>
      <vt:lpstr>AHA ACC  KILAVUZLARI (2021)</vt:lpstr>
      <vt:lpstr>PowerPoint Sunusu</vt:lpstr>
      <vt:lpstr>Sonuç</vt:lpstr>
      <vt:lpstr>Dikkatniz için Teşekkürler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dr</dc:creator>
  <cp:lastModifiedBy>dr</cp:lastModifiedBy>
  <cp:revision>43</cp:revision>
  <dcterms:created xsi:type="dcterms:W3CDTF">2022-12-07T20:03:24Z</dcterms:created>
  <dcterms:modified xsi:type="dcterms:W3CDTF">2022-12-10T05:55:28Z</dcterms:modified>
</cp:coreProperties>
</file>